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26"/>
  </p:notesMasterIdLst>
  <p:handoutMasterIdLst>
    <p:handoutMasterId r:id="rId27"/>
  </p:handoutMasterIdLst>
  <p:sldIdLst>
    <p:sldId id="528" r:id="rId3"/>
    <p:sldId id="503" r:id="rId4"/>
    <p:sldId id="538" r:id="rId5"/>
    <p:sldId id="544" r:id="rId6"/>
    <p:sldId id="520" r:id="rId7"/>
    <p:sldId id="512" r:id="rId8"/>
    <p:sldId id="531" r:id="rId9"/>
    <p:sldId id="540" r:id="rId10"/>
    <p:sldId id="537" r:id="rId11"/>
    <p:sldId id="517" r:id="rId12"/>
    <p:sldId id="539" r:id="rId13"/>
    <p:sldId id="519" r:id="rId14"/>
    <p:sldId id="541" r:id="rId15"/>
    <p:sldId id="542" r:id="rId16"/>
    <p:sldId id="543" r:id="rId17"/>
    <p:sldId id="547" r:id="rId18"/>
    <p:sldId id="548" r:id="rId19"/>
    <p:sldId id="545" r:id="rId20"/>
    <p:sldId id="551" r:id="rId21"/>
    <p:sldId id="552" r:id="rId22"/>
    <p:sldId id="554" r:id="rId23"/>
    <p:sldId id="553" r:id="rId24"/>
    <p:sldId id="530" r:id="rId2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33CC33"/>
    <a:srgbClr val="A8F6E9"/>
    <a:srgbClr val="65D7FF"/>
    <a:srgbClr val="FF9900"/>
    <a:srgbClr val="3399FF"/>
    <a:srgbClr val="FBF5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4" autoAdjust="0"/>
    <p:restoredTop sz="81235" autoAdjust="0"/>
  </p:normalViewPr>
  <p:slideViewPr>
    <p:cSldViewPr>
      <p:cViewPr varScale="1">
        <p:scale>
          <a:sx n="63" d="100"/>
          <a:sy n="63" d="100"/>
        </p:scale>
        <p:origin x="-15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06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20368252881434"/>
          <c:y val="0.15950674915635696"/>
          <c:w val="0.8449938377268108"/>
          <c:h val="0.5973430821147356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State Budgets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Sheet1!$A$2:$A$10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Sheet1!$B$2:$B$10</c:f>
              <c:numCache>
                <c:formatCode>0.00%</c:formatCode>
                <c:ptCount val="9"/>
                <c:pt idx="0">
                  <c:v>2.9207524257049448E-3</c:v>
                </c:pt>
                <c:pt idx="1">
                  <c:v>2.8390886668478461E-2</c:v>
                </c:pt>
                <c:pt idx="2">
                  <c:v>1.9198099748500033E-2</c:v>
                </c:pt>
                <c:pt idx="3">
                  <c:v>7.740938962730249E-3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State Budgets with Federal Stimulus Funds</c:v>
                </c:pt>
              </c:strCache>
            </c:strRef>
          </c:tx>
          <c:spPr>
            <a:solidFill>
              <a:srgbClr val="FFC000"/>
            </a:solidFill>
          </c:spPr>
          <c:cat>
            <c:numRef>
              <c:f>Sheet1!$A$2:$A$10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4" formatCode="0.00%">
                  <c:v>-2.5276151927009854E-2</c:v>
                </c:pt>
                <c:pt idx="5" formatCode="0.00%">
                  <c:v>-3.5478622862703896E-2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Projected State Budgets without Federal Stimulus Funds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Sheet1!$A$2:$A$10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6" formatCode="0.00%">
                  <c:v>-5.1134367296387054E-2</c:v>
                </c:pt>
                <c:pt idx="7" formatCode="0.00%">
                  <c:v>-6.6077346456109382E-2</c:v>
                </c:pt>
                <c:pt idx="8" formatCode="0.00%">
                  <c:v>-7.1068177566058197E-2</c:v>
                </c:pt>
              </c:numCache>
            </c:numRef>
          </c:val>
        </c:ser>
        <c:gapWidth val="47"/>
        <c:overlap val="100"/>
        <c:axId val="95207808"/>
        <c:axId val="95209344"/>
      </c:barChart>
      <c:catAx>
        <c:axId val="95207808"/>
        <c:scaling>
          <c:orientation val="minMax"/>
        </c:scaling>
        <c:delete val="1"/>
        <c:axPos val="b"/>
        <c:numFmt formatCode="General" sourceLinked="1"/>
        <c:tickLblPos val="none"/>
        <c:crossAx val="95209344"/>
        <c:crosses val="autoZero"/>
        <c:auto val="1"/>
        <c:lblAlgn val="ctr"/>
        <c:lblOffset val="100"/>
      </c:catAx>
      <c:valAx>
        <c:axId val="95209344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797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5207808"/>
        <c:crosses val="autoZero"/>
        <c:crossBetween val="between"/>
      </c:valAx>
      <c:spPr>
        <a:noFill/>
        <a:ln w="25398">
          <a:noFill/>
        </a:ln>
      </c:spPr>
    </c:plotArea>
    <c:legend>
      <c:legendPos val="b"/>
      <c:layout>
        <c:manualLayout>
          <c:xMode val="edge"/>
          <c:yMode val="edge"/>
          <c:x val="0"/>
          <c:y val="0.80069822822949421"/>
          <c:w val="0.97233545806774146"/>
          <c:h val="0.18501607085210614"/>
        </c:manualLayout>
      </c:layout>
      <c:txPr>
        <a:bodyPr/>
        <a:lstStyle/>
        <a:p>
          <a:pPr>
            <a:defRPr sz="1797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239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sz="2395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39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Teachers Eligible to Retire in the Next</a:t>
            </a:r>
            <a:r>
              <a:rPr lang="en-US" sz="2395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5-7 Years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Teacher Eligibility to Retire in the Next 5-7 Years</c:v>
                </c:pt>
              </c:strCache>
            </c:strRef>
          </c:tx>
          <c:explosion val="25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cat>
            <c:strRef>
              <c:f>Sheet1!$A$2:$A$5</c:f>
              <c:strCache>
                <c:ptCount val="2"/>
                <c:pt idx="0">
                  <c:v>Eligible to Retire</c:v>
                </c:pt>
                <c:pt idx="1">
                  <c:v>Not Eligible to Retire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0.33333333333333331</c:v>
                </c:pt>
                <c:pt idx="1">
                  <c:v>0.66666666666666663</c:v>
                </c:pt>
              </c:numCache>
            </c:numRef>
          </c:val>
        </c:ser>
        <c:firstSliceAng val="0"/>
      </c:pieChart>
      <c:spPr>
        <a:noFill/>
        <a:ln w="2538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996">
                <a:solidFill>
                  <a:schemeClr val="bg1"/>
                </a:solidFill>
              </a:defRPr>
            </a:pPr>
            <a:endParaRPr lang="en-US"/>
          </a:p>
        </c:txPr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1996"/>
          </a:pPr>
          <a:endParaRPr lang="en-US"/>
        </a:p>
      </c:txPr>
    </c:legend>
    <c:plotVisOnly val="1"/>
    <c:dispBlanksAs val="zero"/>
  </c:chart>
  <c:txPr>
    <a:bodyPr/>
    <a:lstStyle/>
    <a:p>
      <a:pPr>
        <a:defRPr sz="1797"/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0032882682117565"/>
          <c:y val="3.8762626262626249E-2"/>
          <c:w val="0.73002488486109063"/>
          <c:h val="0.92247474747474745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Manual Tasks</c:v>
                </c:pt>
              </c:strCache>
            </c:strRef>
          </c:tx>
          <c:spPr>
            <a:ln w="63488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2002</c:v>
                </c:pt>
              </c:numCache>
            </c:numRef>
          </c:cat>
          <c:val>
            <c:numRef>
              <c:f>Sheet1!$B$2:$B$6</c:f>
              <c:numCache>
                <c:formatCode>0.00%</c:formatCode>
                <c:ptCount val="5"/>
                <c:pt idx="0" formatCode="General">
                  <c:v>0</c:v>
                </c:pt>
                <c:pt idx="1">
                  <c:v>-3.7999999999999999E-2</c:v>
                </c:pt>
                <c:pt idx="2">
                  <c:v>-5.6000000000000001E-2</c:v>
                </c:pt>
                <c:pt idx="3">
                  <c:v>-8.2000000000000003E-2</c:v>
                </c:pt>
                <c:pt idx="4">
                  <c:v>-8.6000000000000021E-2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Routine Tasks</c:v>
                </c:pt>
              </c:strCache>
            </c:strRef>
          </c:tx>
          <c:spPr>
            <a:ln w="63488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2002</c:v>
                </c:pt>
              </c:numCache>
            </c:numRef>
          </c:cat>
          <c:val>
            <c:numRef>
              <c:f>Sheet1!$C$2:$C$6</c:f>
              <c:numCache>
                <c:formatCode>0.00%</c:formatCode>
                <c:ptCount val="5"/>
                <c:pt idx="0">
                  <c:v>0</c:v>
                </c:pt>
                <c:pt idx="1">
                  <c:v>3.3000000000000002E-2</c:v>
                </c:pt>
                <c:pt idx="2">
                  <c:v>2.8000000000000001E-2</c:v>
                </c:pt>
                <c:pt idx="3">
                  <c:v>3.0000000000000092E-3</c:v>
                </c:pt>
                <c:pt idx="4">
                  <c:v>-5.3999999999999999E-2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Abstract Tasks</c:v>
                </c:pt>
              </c:strCache>
            </c:strRef>
          </c:tx>
          <c:spPr>
            <a:ln w="63488">
              <a:solidFill>
                <a:srgbClr val="FFFF00"/>
              </a:solidFill>
            </a:ln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1960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2002</c:v>
                </c:pt>
              </c:numCache>
            </c:numRef>
          </c:cat>
          <c:val>
            <c:numRef>
              <c:f>Sheet1!$D$2:$D$6</c:f>
              <c:numCache>
                <c:formatCode>0.00%</c:formatCode>
                <c:ptCount val="5"/>
                <c:pt idx="0">
                  <c:v>0</c:v>
                </c:pt>
                <c:pt idx="1">
                  <c:v>1.2999999999999998E-2</c:v>
                </c:pt>
                <c:pt idx="2">
                  <c:v>3.3000000000000002E-2</c:v>
                </c:pt>
                <c:pt idx="3">
                  <c:v>7.3999999999999996E-2</c:v>
                </c:pt>
                <c:pt idx="4">
                  <c:v>0.11799999999999998</c:v>
                </c:pt>
              </c:numCache>
            </c:numRef>
          </c:val>
        </c:ser>
        <c:marker val="1"/>
        <c:axId val="96152192"/>
        <c:axId val="96166272"/>
      </c:lineChart>
      <c:catAx>
        <c:axId val="96152192"/>
        <c:scaling>
          <c:orientation val="minMax"/>
        </c:scaling>
        <c:axPos val="b"/>
        <c:numFmt formatCode="General" sourceLinked="1"/>
        <c:tickLblPos val="low"/>
        <c:spPr>
          <a:ln w="63488"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96166272"/>
        <c:crosses val="autoZero"/>
        <c:auto val="1"/>
        <c:lblAlgn val="ctr"/>
        <c:lblOffset val="100"/>
      </c:catAx>
      <c:valAx>
        <c:axId val="9616627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%" sourceLinked="0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9615219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7.3260073260073263E-2"/>
          <c:y val="0.10309278350515499"/>
          <c:w val="0.91330891330891362"/>
          <c:h val="0.75257731958762886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High school dropouts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1973 (Labor force = 91 million)</c:v>
                </c:pt>
                <c:pt idx="1">
                  <c:v>1992 (Labor force = 129 million)</c:v>
                </c:pt>
                <c:pt idx="2">
                  <c:v>2007 (Labor force = 154 million)</c:v>
                </c:pt>
                <c:pt idx="3">
                  <c:v>2018 (Labor force = 166 milion)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</c:v>
                </c:pt>
                <c:pt idx="1">
                  <c:v>10</c:v>
                </c:pt>
                <c:pt idx="2">
                  <c:v>11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 school graduates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1973 (Labor force = 91 million)</c:v>
                </c:pt>
                <c:pt idx="1">
                  <c:v>1992 (Labor force = 129 million)</c:v>
                </c:pt>
                <c:pt idx="2">
                  <c:v>2007 (Labor force = 154 million)</c:v>
                </c:pt>
                <c:pt idx="3">
                  <c:v>2018 (Labor force = 166 milion)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34</c:v>
                </c:pt>
                <c:pt idx="2">
                  <c:v>30</c:v>
                </c:pt>
                <c:pt idx="3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some college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1973 (Labor force = 91 million)</c:v>
                </c:pt>
                <c:pt idx="1">
                  <c:v>1992 (Labor force = 129 million)</c:v>
                </c:pt>
                <c:pt idx="2">
                  <c:v>2007 (Labor force = 154 million)</c:v>
                </c:pt>
                <c:pt idx="3">
                  <c:v>2018 (Labor force = 166 milion)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1">
                  <c:v>19</c:v>
                </c:pt>
                <c:pt idx="2">
                  <c:v>17</c:v>
                </c:pt>
                <c:pt idx="3">
                  <c:v>17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associates degree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1973 (Labor force = 91 million)</c:v>
                </c:pt>
                <c:pt idx="1">
                  <c:v>1992 (Labor force = 129 million)</c:v>
                </c:pt>
                <c:pt idx="2">
                  <c:v>2007 (Labor force = 154 million)</c:v>
                </c:pt>
                <c:pt idx="3">
                  <c:v>2018 (Labor force = 166 milion)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12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bachelor's degree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1973 (Labor force = 91 million)</c:v>
                </c:pt>
                <c:pt idx="1">
                  <c:v>1992 (Labor force = 129 million)</c:v>
                </c:pt>
                <c:pt idx="2">
                  <c:v>2007 (Labor force = 154 million)</c:v>
                </c:pt>
                <c:pt idx="3">
                  <c:v>2018 (Labor force = 166 milion)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9</c:v>
                </c:pt>
                <c:pt idx="1">
                  <c:v>19</c:v>
                </c:pt>
                <c:pt idx="2">
                  <c:v>21</c:v>
                </c:pt>
                <c:pt idx="3">
                  <c:v>23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graduate degree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1973 (Labor force = 91 million)</c:v>
                </c:pt>
                <c:pt idx="1">
                  <c:v>1992 (Labor force = 129 million)</c:v>
                </c:pt>
                <c:pt idx="2">
                  <c:v>2007 (Labor force = 154 million)</c:v>
                </c:pt>
                <c:pt idx="3">
                  <c:v>2018 (Labor force = 166 milion)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7</c:v>
                </c:pt>
                <c:pt idx="1">
                  <c:v>10</c:v>
                </c:pt>
                <c:pt idx="2">
                  <c:v>11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gapWidth val="45"/>
        <c:overlap val="100"/>
        <c:axId val="96523008"/>
        <c:axId val="96524544"/>
      </c:barChart>
      <c:catAx>
        <c:axId val="96523008"/>
        <c:scaling>
          <c:orientation val="minMax"/>
        </c:scaling>
        <c:delete val="1"/>
        <c:axPos val="b"/>
        <c:tickLblPos val="none"/>
        <c:crossAx val="96524544"/>
        <c:crosses val="autoZero"/>
        <c:auto val="1"/>
        <c:lblAlgn val="ctr"/>
        <c:lblOffset val="100"/>
      </c:catAx>
      <c:valAx>
        <c:axId val="96524544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198"/>
            </a:pPr>
            <a:endParaRPr lang="en-US"/>
          </a:p>
        </c:txPr>
        <c:crossAx val="96523008"/>
        <c:crosses val="autoZero"/>
        <c:crossBetween val="between"/>
        <c:majorUnit val="0.2"/>
      </c:valAx>
      <c:spPr>
        <a:noFill/>
        <a:ln w="25394">
          <a:noFill/>
        </a:ln>
      </c:spPr>
    </c:plotArea>
    <c:plotVisOnly val="1"/>
    <c:dispBlanksAs val="gap"/>
  </c:chart>
  <c:spPr>
    <a:solidFill>
      <a:schemeClr val="bg1"/>
    </a:solidFill>
  </c:spPr>
  <c:txPr>
    <a:bodyPr/>
    <a:lstStyle/>
    <a:p>
      <a:pPr>
        <a:defRPr sz="1798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0.4127</cdr:x>
      <cdr:y>0.39623</cdr:y>
    </cdr:from>
    <cdr:to>
      <cdr:x>0.5873</cdr:x>
      <cdr:y>0.54691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110930" y="1724759"/>
          <a:ext cx="893065" cy="65588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pPr algn="ctr"/>
          <a:r>
            <a:rPr lang="en-US" sz="3600" b="1" cap="none" spc="0" dirty="0" smtClean="0">
              <a:ln w="11430"/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1/3</a:t>
          </a:r>
          <a:endParaRPr lang="en-US" sz="3600" b="1" cap="none" spc="0" dirty="0">
            <a:ln w="11430"/>
            <a:solidFill>
              <a:schemeClr val="bg1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0.65094</cdr:x>
      <cdr:y>0.03125</cdr:y>
    </cdr:from>
    <cdr:to>
      <cdr:x>0.83168</cdr:x>
      <cdr:y>0.98438</cdr:y>
    </cdr:to>
    <cdr:sp macro="" textlink="">
      <cdr:nvSpPr>
        <cdr:cNvPr id="2" name="Rectangle 1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 flipH="1">
          <a:off x="5009790" y="145256"/>
          <a:ext cx="1391009" cy="443031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>
            <a:alpha val="27843"/>
          </a:srgb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anchor="ctr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endParaRPr lang="en-US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0.83962</cdr:x>
      <cdr:y>0.17742</cdr:y>
    </cdr:from>
    <cdr:to>
      <cdr:x>1</cdr:x>
      <cdr:y>0.31418</cdr:y>
    </cdr:to>
    <cdr:sp macro="" textlink="">
      <cdr:nvSpPr>
        <cdr:cNvPr id="3" name="Text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781800" y="838200"/>
          <a:ext cx="1295400" cy="6461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dirty="0">
              <a:solidFill>
                <a:srgbClr val="FFFFFF"/>
              </a:solidFill>
              <a:latin typeface="Times" pitchFamily="18" charset="0"/>
            </a:rPr>
            <a:t>Abstract tasks</a:t>
          </a:r>
        </a:p>
      </cdr:txBody>
    </cdr:sp>
  </cdr:relSizeAnchor>
  <cdr:relSizeAnchor xmlns:cdr="http://schemas.openxmlformats.org/drawingml/2006/chartDrawing">
    <cdr:from>
      <cdr:x>0.84906</cdr:x>
      <cdr:y>0.87097</cdr:y>
    </cdr:from>
    <cdr:to>
      <cdr:x>0.96226</cdr:x>
      <cdr:y>0.8713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6858000" y="4114800"/>
          <a:ext cx="914400" cy="15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FF0000"/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0.83962</cdr:x>
      <cdr:y>0.75806</cdr:y>
    </cdr:from>
    <cdr:to>
      <cdr:x>1</cdr:x>
      <cdr:y>0.81344</cdr:y>
    </cdr:to>
    <cdr:sp macro="" textlink="">
      <cdr:nvSpPr>
        <cdr:cNvPr id="5" name="Text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781800" y="3581400"/>
          <a:ext cx="1295400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dirty="0">
              <a:solidFill>
                <a:srgbClr val="FFFFFF"/>
              </a:solidFill>
              <a:latin typeface="Times" pitchFamily="18" charset="0"/>
            </a:rPr>
            <a:t>Routine tasks</a:t>
          </a:r>
        </a:p>
      </cdr:txBody>
    </cdr:sp>
  </cdr:relSizeAnchor>
  <cdr:relSizeAnchor xmlns:cdr="http://schemas.openxmlformats.org/drawingml/2006/chartDrawing">
    <cdr:from>
      <cdr:x>0.84906</cdr:x>
      <cdr:y>0.74194</cdr:y>
    </cdr:from>
    <cdr:to>
      <cdr:x>0.96226</cdr:x>
      <cdr:y>0.74227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6858000" y="3505200"/>
          <a:ext cx="914400" cy="15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00B0F0"/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0.84906</cdr:x>
      <cdr:y>0.8871</cdr:y>
    </cdr:from>
    <cdr:to>
      <cdr:x>1</cdr:x>
      <cdr:y>0.94247</cdr:y>
    </cdr:to>
    <cdr:sp macro="" textlink="">
      <cdr:nvSpPr>
        <cdr:cNvPr id="7" name="Text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467600" y="4191000"/>
          <a:ext cx="1219200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dirty="0">
              <a:solidFill>
                <a:srgbClr val="FFFFFF"/>
              </a:solidFill>
              <a:latin typeface="Times" pitchFamily="18" charset="0"/>
            </a:rPr>
            <a:t>Manual tasks</a:t>
          </a:r>
        </a:p>
      </cdr:txBody>
    </cdr:sp>
  </cdr:relSizeAnchor>
  <cdr:relSizeAnchor xmlns:cdr="http://schemas.openxmlformats.org/drawingml/2006/chartDrawing">
    <cdr:from>
      <cdr:x>0.84705</cdr:x>
      <cdr:y>0.1679</cdr:y>
    </cdr:from>
    <cdr:to>
      <cdr:x>0.96025</cdr:x>
      <cdr:y>0.16824</cdr:y>
    </cdr:to>
    <cdr:cxnSp macro="">
      <cdr:nvCxnSpPr>
        <cdr:cNvPr id="8" name="Straight Connector 7"/>
        <cdr:cNvCxnSpPr/>
      </cdr:nvCxnSpPr>
      <cdr:spPr>
        <a:xfrm xmlns:a="http://schemas.openxmlformats.org/drawingml/2006/main">
          <a:off x="6841761" y="793230"/>
          <a:ext cx="914400" cy="15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FFFF00"/>
          </a:solidFill>
          <a:prstDash val="solid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3170" tIns="46586" rIns="93170" bIns="4658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3170" tIns="46586" rIns="93170" bIns="46586" rtlCol="0"/>
          <a:lstStyle>
            <a:lvl1pPr algn="r">
              <a:defRPr sz="1200"/>
            </a:lvl1pPr>
          </a:lstStyle>
          <a:p>
            <a:pPr>
              <a:defRPr/>
            </a:pPr>
            <a:fld id="{F87C7BC5-6F11-4963-9245-20383FEEBD96}" type="datetimeFigureOut">
              <a:rPr lang="en-US"/>
              <a:pPr>
                <a:defRPr/>
              </a:pPr>
              <a:t>11/18/2010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3170" tIns="46586" rIns="93170" bIns="4658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3170" tIns="46586" rIns="93170" bIns="46586" rtlCol="0" anchor="b"/>
          <a:lstStyle>
            <a:lvl1pPr algn="r">
              <a:defRPr sz="1200"/>
            </a:lvl1pPr>
          </a:lstStyle>
          <a:p>
            <a:pPr>
              <a:defRPr/>
            </a:pPr>
            <a:fld id="{80DE4DB3-C078-461B-A17B-2C22A26DE9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4265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3" rIns="93164" bIns="465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3" rIns="93164" bIns="465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3" rIns="93164" bIns="46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3" rIns="93164" bIns="465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3" rIns="93164" bIns="465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4206DCF-EC05-4145-85DF-C96A9049F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05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525923-9462-44D0-8D1E-6C0CC3712C4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43" tIns="46572" rIns="93143" bIns="46572" anchor="b"/>
          <a:lstStyle/>
          <a:p>
            <a:pPr algn="r"/>
            <a:fld id="{D4767EA2-B305-481C-8030-46075BC2A389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8200" cy="3486150"/>
          </a:xfrm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43" tIns="46572" rIns="93143" bIns="46572"/>
          <a:lstStyle/>
          <a:p>
            <a:pPr eaLnBrk="1" hangingPunct="1"/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AF3321-D411-459A-8044-25BE0F840E75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5D0D65F8-CED6-4715-8BB4-BF580AF17275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54" tIns="46577" rIns="93154" bIns="46577"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0A85C-1961-4C90-87BE-AFB7D1C521ED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915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9A9DEDBC-40C7-4F91-9928-4DE975BE7EE3}" type="slidenum">
              <a:rPr lang="en-US" sz="1200">
                <a:solidFill>
                  <a:srgbClr val="000000"/>
                </a:solidFill>
              </a:rPr>
              <a:pPr algn="r"/>
              <a:t>11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3154" tIns="46577" rIns="93154" bIns="46577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Anthony </a:t>
            </a:r>
            <a:r>
              <a:rPr lang="en-US" dirty="0" err="1" smtClean="0">
                <a:solidFill>
                  <a:srgbClr val="000000"/>
                </a:solidFill>
                <a:latin typeface="+mn-lt"/>
              </a:rPr>
              <a:t>Carnevale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 and his team at the Georgetown University Center on Education and the workforce have analyzed the requirements of the workforce.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+mn-lt"/>
              </a:rPr>
              <a:t>Findings: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 The percentage of the workforce requiring some college or above grew from 28% in 1973 to 59% in 2007 and is expected to increase to 62% by 2018.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 By 2018, 30 million new and replacement jobs will require some college or above.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In 1970, high school dropouts were three times as likely to be unemployed as those with degrees; today, high school dropouts are five times as likely to be unemployed as those with degrees. </a:t>
            </a:r>
            <a:endParaRPr lang="en-US" dirty="0" smtClean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latin typeface="+mn-lt"/>
              </a:rPr>
              <a:t> Conclusion: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Unless we increase output from postsecondary institutions – the demand for college talent will exceed the US supply.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+mn-lt"/>
              </a:rPr>
              <a:t>Note: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Today’s 4</a:t>
            </a:r>
            <a:r>
              <a:rPr lang="en-US" baseline="30000" dirty="0" smtClean="0">
                <a:solidFill>
                  <a:srgbClr val="000000"/>
                </a:solidFill>
                <a:latin typeface="+mn-lt"/>
              </a:rPr>
              <a:t>th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 graders will graduate high school and enter the workforce in 2018. 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B9270A-6A70-45A7-95A6-D3E8C30CF31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0179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C267E43B-8428-4871-B8F1-60113978FB4B}" type="slidenum">
              <a:rPr lang="en-US" sz="1200"/>
              <a:pPr algn="r"/>
              <a:t>12</a:t>
            </a:fld>
            <a:endParaRPr lang="en-US" sz="1200"/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54" tIns="46577" rIns="93154" bIns="46577"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5EF98F-A516-4BB8-9768-E3B8D74D52D4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2227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 anchor="b"/>
          <a:lstStyle/>
          <a:p>
            <a:pPr algn="r"/>
            <a:fld id="{5483B65A-B298-4259-8A42-0043900A66B3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8200" cy="3486150"/>
          </a:xfrm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06" tIns="45704" rIns="91406" bIns="45704"/>
          <a:lstStyle/>
          <a:p>
            <a:pPr marL="227013" indent="-227013" eaLnBrk="1" hangingPunct="1"/>
            <a:r>
              <a:rPr lang="en-US" smtClean="0"/>
              <a:t>STAFF NOTE </a:t>
            </a:r>
          </a:p>
          <a:p>
            <a:pPr marL="227013" indent="-227013" eaLnBrk="1" hangingPunct="1"/>
            <a:r>
              <a:rPr lang="en-US" i="1" smtClean="0"/>
              <a:t>If state or local presentation, can add “The Challenge for X State &amp; the Nation”</a:t>
            </a:r>
          </a:p>
          <a:p>
            <a:pPr marL="227013" indent="-227013" eaLnBrk="1" hangingPunct="1"/>
            <a:endParaRPr lang="en-US" i="1" smtClean="0"/>
          </a:p>
          <a:p>
            <a:pPr marL="227013" indent="-227013" eaLnBrk="1" hangingPunct="1"/>
            <a:r>
              <a:rPr lang="en-US" i="1" smtClean="0"/>
              <a:t>There are multiple options, pending the audience </a:t>
            </a:r>
          </a:p>
          <a:p>
            <a:pPr marL="227013" indent="-227013" eaLnBrk="1" hangingPunct="1"/>
            <a:r>
              <a:rPr lang="en-US" smtClean="0"/>
              <a:t>1. Start with 10</a:t>
            </a:r>
          </a:p>
          <a:p>
            <a:pPr marL="227013" indent="-227013" eaLnBrk="1" hangingPunct="1"/>
            <a:r>
              <a:rPr lang="en-US" smtClean="0"/>
              <a:t>2.  Lose 3 – don’t graduate from high school on time with regular diploma</a:t>
            </a:r>
          </a:p>
          <a:p>
            <a:pPr marL="227013" indent="-227013" eaLnBrk="1" hangingPunct="1"/>
            <a:r>
              <a:rPr lang="en-US" smtClean="0"/>
              <a:t>3A. Lose 2 more – 50% of minorities or urban students don’t graduate from high school on time with regular diploma </a:t>
            </a:r>
          </a:p>
          <a:p>
            <a:pPr marL="227013" indent="-227013" eaLnBrk="1" hangingPunct="1"/>
            <a:r>
              <a:rPr lang="en-US" smtClean="0"/>
              <a:t>    OR</a:t>
            </a:r>
          </a:p>
          <a:p>
            <a:pPr marL="227013" indent="-227013" eaLnBrk="1" hangingPunct="1"/>
            <a:r>
              <a:rPr lang="en-US" smtClean="0"/>
              <a:t>3B. Lose 3 more - </a:t>
            </a:r>
            <a:r>
              <a:rPr lang="en-US" smtClean="0">
                <a:solidFill>
                  <a:schemeClr val="folHlink"/>
                </a:solidFill>
              </a:rPr>
              <a:t>Of the students that do graduate, three are not work and college ready.</a:t>
            </a:r>
            <a:r>
              <a:rPr lang="en-US" smtClean="0"/>
              <a:t> </a:t>
            </a:r>
          </a:p>
          <a:p>
            <a:pPr marL="227013" indent="-227013" eaLnBrk="1" hangingPunct="1"/>
            <a:r>
              <a:rPr lang="en-US" smtClean="0"/>
              <a:t>   </a:t>
            </a:r>
          </a:p>
          <a:p>
            <a:pPr marL="227013" indent="-227013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B75BA-8673-4364-A852-AAB20FCBEFE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4" rIns="91406" bIns="45704" anchor="b"/>
          <a:lstStyle/>
          <a:p>
            <a:pPr algn="r"/>
            <a:fld id="{25424C8A-7396-44B0-8866-09C208C7FCFC}" type="slidenum">
              <a:rPr lang="en-US" sz="1200"/>
              <a:pPr algn="r"/>
              <a:t>21</a:t>
            </a:fld>
            <a:endParaRPr lang="en-US" sz="1200"/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8200" cy="3486150"/>
          </a:xfrm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06" tIns="45704" rIns="91406" bIns="45704"/>
          <a:lstStyle/>
          <a:p>
            <a:pPr marL="227013" indent="-227013" eaLnBrk="1" hangingPunct="1"/>
            <a:r>
              <a:rPr lang="en-US" smtClean="0"/>
              <a:t>STAFF NOTE </a:t>
            </a:r>
          </a:p>
          <a:p>
            <a:pPr marL="227013" indent="-227013" eaLnBrk="1" hangingPunct="1"/>
            <a:r>
              <a:rPr lang="en-US" i="1" smtClean="0"/>
              <a:t>If state or local presentation, can add “The Challenge for X State &amp; the Nation”</a:t>
            </a:r>
          </a:p>
          <a:p>
            <a:pPr marL="227013" indent="-227013" eaLnBrk="1" hangingPunct="1"/>
            <a:endParaRPr lang="en-US" i="1" smtClean="0"/>
          </a:p>
          <a:p>
            <a:pPr marL="227013" indent="-227013" eaLnBrk="1" hangingPunct="1"/>
            <a:r>
              <a:rPr lang="en-US" i="1" smtClean="0"/>
              <a:t>There are multiple options, pending the audience </a:t>
            </a:r>
          </a:p>
          <a:p>
            <a:pPr marL="227013" indent="-227013" eaLnBrk="1" hangingPunct="1"/>
            <a:r>
              <a:rPr lang="en-US" smtClean="0"/>
              <a:t>1. Start with 10</a:t>
            </a:r>
          </a:p>
          <a:p>
            <a:pPr marL="227013" indent="-227013" eaLnBrk="1" hangingPunct="1"/>
            <a:r>
              <a:rPr lang="en-US" smtClean="0"/>
              <a:t>2.  Lose 3 – don’t graduate from high school on time with regular diploma</a:t>
            </a:r>
          </a:p>
          <a:p>
            <a:pPr marL="227013" indent="-227013" eaLnBrk="1" hangingPunct="1"/>
            <a:r>
              <a:rPr lang="en-US" smtClean="0"/>
              <a:t>3A. Lose 2 more – 50% of minorities or urban students don’t graduate from high school on time with regular diploma </a:t>
            </a:r>
          </a:p>
          <a:p>
            <a:pPr marL="227013" indent="-227013" eaLnBrk="1" hangingPunct="1"/>
            <a:r>
              <a:rPr lang="en-US" smtClean="0"/>
              <a:t>    OR</a:t>
            </a:r>
          </a:p>
          <a:p>
            <a:pPr marL="227013" indent="-227013" eaLnBrk="1" hangingPunct="1"/>
            <a:r>
              <a:rPr lang="en-US" smtClean="0"/>
              <a:t>3B. Lose 3 more - </a:t>
            </a:r>
            <a:r>
              <a:rPr lang="en-US" smtClean="0">
                <a:solidFill>
                  <a:schemeClr val="folHlink"/>
                </a:solidFill>
              </a:rPr>
              <a:t>Of the students that do graduate, three are not work and college ready.</a:t>
            </a:r>
            <a:r>
              <a:rPr lang="en-US" smtClean="0"/>
              <a:t> </a:t>
            </a:r>
          </a:p>
          <a:p>
            <a:pPr marL="227013" indent="-227013" eaLnBrk="1" hangingPunct="1"/>
            <a:r>
              <a:rPr lang="en-US" smtClean="0"/>
              <a:t>   </a:t>
            </a:r>
          </a:p>
          <a:p>
            <a:pPr marL="227013" indent="-227013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83A603-1F49-4693-B768-96F58A92F90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4" rIns="91408" bIns="45704" anchor="b"/>
          <a:lstStyle/>
          <a:p>
            <a:pPr algn="r" defTabSz="912813"/>
            <a:fld id="{FF9AD047-E4A0-4243-8944-BEC44C36B91F}" type="slidenum">
              <a:rPr lang="en-US" sz="1200"/>
              <a:pPr algn="r" defTabSz="912813"/>
              <a:t>22</a:t>
            </a:fld>
            <a:endParaRPr lang="en-US" sz="1200"/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6913"/>
            <a:ext cx="4646613" cy="3486150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08" tIns="45704" rIns="91408" bIns="45704"/>
          <a:lstStyle/>
          <a:p>
            <a:pPr eaLnBrk="1" hangingPunct="1"/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59B64F-CE5F-4483-B3B8-6CBAD81B03A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5299" name="Rectangle 7"/>
          <p:cNvSpPr txBox="1">
            <a:spLocks noGrp="1" noChangeArrowheads="1"/>
          </p:cNvSpPr>
          <p:nvPr/>
        </p:nvSpPr>
        <p:spPr bwMode="auto">
          <a:xfrm>
            <a:off x="3886200" y="8829675"/>
            <a:ext cx="29702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3" tIns="46567" rIns="93133" bIns="46567" anchor="b"/>
          <a:lstStyle/>
          <a:p>
            <a:pPr algn="r" defTabSz="930275"/>
            <a:fld id="{DD2F00FF-18EA-4FEA-8230-2F677BC890B1}" type="slidenum">
              <a:rPr lang="en-US" sz="1200"/>
              <a:pPr algn="r" defTabSz="930275"/>
              <a:t>23</a:t>
            </a:fld>
            <a:endParaRPr lang="en-US" sz="1200"/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6913"/>
            <a:ext cx="4646613" cy="3486150"/>
          </a:xfrm>
          <a:ln/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33" tIns="46567" rIns="93133" bIns="46567"/>
          <a:lstStyle/>
          <a:p>
            <a:pPr eaLnBrk="1" hangingPunct="1"/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09BB14-AEAA-4956-8D70-1967BE05C19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616F31A5-EE2B-427E-A437-12C5AB3C9080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54" tIns="46577" rIns="93154" bIns="46577"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FED9A9-A29F-4C43-A473-03F64D178A2F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C0F8CE-D824-455A-821F-D1D00CE1D483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7B3075-3C95-4EA4-81BB-C8FF1327DD7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1628A426-A1B4-4467-A9E1-ADA3DA407C32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54" tIns="46577" rIns="93154" bIns="46577"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89EF4E-5B44-405D-A0A5-2AB6E745FA0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EB91F6B8-F607-42DE-B926-8AD225C9D27D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54" tIns="46577" rIns="93154" bIns="46577"/>
          <a:lstStyle/>
          <a:p>
            <a:r>
              <a:rPr lang="en-US" smtClean="0"/>
              <a:t>Challenge 2 is that we are facing a mounting teacher shortage…The nation faces a supply issue…</a:t>
            </a:r>
          </a:p>
          <a:p>
            <a:endParaRPr lang="en-US" smtClean="0"/>
          </a:p>
          <a:p>
            <a:r>
              <a:rPr lang="en-US" smtClean="0"/>
              <a:t>Between 2004 and 2008, 300,000 veteran teachers left the workforce for retirement. </a:t>
            </a:r>
          </a:p>
          <a:p>
            <a:pPr>
              <a:buFontTx/>
              <a:buChar char="•"/>
            </a:pPr>
            <a:endParaRPr lang="en-US" smtClean="0"/>
          </a:p>
          <a:p>
            <a:r>
              <a:rPr lang="en-US" smtClean="0"/>
              <a:t>CLICK 1:  In Arkansas, 41 percent of teachers are aged 50 and older. </a:t>
            </a:r>
          </a:p>
          <a:p>
            <a:r>
              <a:rPr lang="en-US" smtClean="0"/>
              <a:t>CLICK 2:  In fact 1/3 of U.S. teachers are eligible to retire in the next 5-7 years. </a:t>
            </a:r>
          </a:p>
          <a:p>
            <a:endParaRPr lang="en-US" smtClean="0"/>
          </a:p>
          <a:p>
            <a:r>
              <a:rPr lang="en-US" smtClean="0"/>
              <a:t>Why can't we just recruit our way out of this challenge? </a:t>
            </a:r>
          </a:p>
          <a:p>
            <a:endParaRPr lang="en-US" smtClean="0"/>
          </a:p>
          <a:p>
            <a:r>
              <a:rPr lang="en-US" smtClean="0"/>
              <a:t>CLICK to NEXT SLIDE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8979B-9480-4CE2-BE5B-03060971A6A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926386E4-8AB9-4326-AB53-85496958DE2C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3154" tIns="46577" rIns="93154" bIns="46577"/>
          <a:lstStyle/>
          <a:p>
            <a:pPr>
              <a:defRPr/>
            </a:pPr>
            <a:r>
              <a:rPr lang="en-US" b="1" dirty="0" smtClean="0"/>
              <a:t>“Because even the rate at which new teachers leave has been increasing steadily over the last 15 years.”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CLICK 1: this chart shows the distribution of teachers’ years of experience.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CLICK 2: In 1987-88 the typical teacher had 15 years of experience, but by 2007-08 the typical teacher had just 1 to 2 years of experience. </a:t>
            </a:r>
          </a:p>
          <a:p>
            <a:pPr>
              <a:buFont typeface="Arial" pitchFamily="34" charset="0"/>
              <a:buNone/>
              <a:defRPr/>
            </a:pPr>
            <a:endParaRPr lang="en-US" dirty="0" smtClean="0"/>
          </a:p>
          <a:p>
            <a:pPr marL="232943" indent="-232943" eaLnBrk="1" hangingPunct="1"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</a:rPr>
              <a:t>CLICK TO NEXT SLIDE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0D089D-33AF-455A-8E14-A01E4C0F454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403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2D2CF029-9D19-40FA-AAC5-62F167F98923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3154" tIns="46577" rIns="93154" bIns="46577"/>
          <a:lstStyle/>
          <a:p>
            <a:pPr>
              <a:defRPr/>
            </a:pPr>
            <a:r>
              <a:rPr lang="en-US" dirty="0" smtClean="0"/>
              <a:t>But by 2007-08 the typical teacher had just 1 to 2 years of experience. </a:t>
            </a:r>
          </a:p>
          <a:p>
            <a:pPr>
              <a:buFont typeface="Arial" pitchFamily="34" charset="0"/>
              <a:buNone/>
              <a:defRPr/>
            </a:pPr>
            <a:endParaRPr lang="en-US" dirty="0" smtClean="0"/>
          </a:p>
          <a:p>
            <a:pPr marL="232943" indent="-232943" eaLnBrk="1" hangingPunct="1"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1FE08-A077-4253-AB41-5C9ECBFBD33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5059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54" tIns="46577" rIns="93154" bIns="46577" anchor="b"/>
          <a:lstStyle/>
          <a:p>
            <a:pPr algn="r"/>
            <a:fld id="{8D0ED587-C9DE-4B4C-886B-FA657941E3E6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54" tIns="46577" rIns="93154" bIns="46577"/>
          <a:lstStyle/>
          <a:p>
            <a:pPr marL="231775" indent="-231775"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It’s not just about warm bodies. We need to marry content with the classroom. </a:t>
            </a:r>
          </a:p>
          <a:p>
            <a:pPr marL="231775" indent="-231775" eaLnBrk="1" hangingPunct="1"/>
            <a:endParaRPr lang="en-US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231775" indent="-231775"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CLICK 1: Take Georgia for example…</a:t>
            </a:r>
          </a:p>
          <a:p>
            <a:pPr marL="231775" indent="-231775"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CLICK 2: There are 440 high schools</a:t>
            </a:r>
          </a:p>
          <a:p>
            <a:pPr marL="231775" indent="-231775"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CLICK 3: And only 88 qualified physics teacher</a:t>
            </a:r>
          </a:p>
          <a:p>
            <a:pPr marL="231775" indent="-231775" eaLnBrk="1" hangingPunct="1"/>
            <a:endParaRPr lang="en-US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231775" indent="-231775"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CLICK 4: Merely increasing the supply of teachers is not going to address this problem. </a:t>
            </a:r>
          </a:p>
          <a:p>
            <a:pPr marL="231775" indent="-231775" eaLnBrk="1" hangingPunct="1"/>
            <a:endParaRPr lang="en-US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231775" indent="-231775" eaLnBrk="1" hangingPunct="1"/>
            <a:r>
              <a:rPr lang="en-US" smtClean="0">
                <a:solidFill>
                  <a:schemeClr val="bg1"/>
                </a:solidFill>
                <a:latin typeface="Times New Roman" pitchFamily="18" charset="0"/>
              </a:rPr>
              <a:t>Let's look at two high schools in rural areas using technology to address these issues of human capital.</a:t>
            </a:r>
          </a:p>
          <a:p>
            <a:pPr marL="231775" indent="-231775" eaLnBrk="1" hangingPunct="1"/>
            <a:endParaRPr lang="en-US" smtClean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42133-BD96-4B30-B5C6-0905B31889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911D0-0A43-49CA-B5B4-4B1143DA7A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C6CE3-57BF-4098-B5B0-AD3BDA05E2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742A6-A32B-458A-A80A-8653736C9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75C37-B2C6-484D-BF7C-70E0E9C97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88521-0E21-45A7-96FD-6C198367F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99E7F-E409-424A-81C6-FEE999CA3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0E9A7-229E-4D24-844F-3ADD13AC9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DF6F5-BFAB-4ECE-9388-163DC4540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9AEA0-998C-44EF-AF05-D428B1D1A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A824A-7113-4E38-82A6-25EE92A9D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63BB2-B6DE-4F0B-869B-26D8D12C9E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8B4FA-6529-4C66-AED1-71B9C71EB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DBDA8-D16A-45F4-B550-1CD1703E1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80983-AE43-41D4-BAA5-DCFB1718B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B9BF3-7DDE-401E-AE56-E514469595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FF13F-49CD-4136-9192-BD5C2B54F9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49F0-4FF0-465B-B987-133E3F354E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52458-9417-47E0-9AB4-50FAA3A7C8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6F212-EE5E-43DD-ACF7-4424920B91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9D2E-6149-4A61-AFD8-9CB4365D3C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9F190-BD8F-42D7-8BF7-FBE5275038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5A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A38808C-6B47-48FB-A798-CB5DA541F6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5A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 b="0"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b="0"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2B86BABE-428D-444C-B874-FCE18419B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1905000"/>
            <a:ext cx="82296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Online Learning Imperative and an Update on the Digital Learning Council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381375" y="4191000"/>
            <a:ext cx="5762625" cy="1122363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Bob Wise, President</a:t>
            </a:r>
          </a:p>
          <a:p>
            <a:pPr marL="0" indent="0" algn="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Alliance for Excellent Education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sz="2400" b="1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57150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52400" y="228600"/>
            <a:ext cx="5486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</a:rPr>
              <a:t>November </a:t>
            </a:r>
            <a:r>
              <a:rPr lang="en-US" sz="2000" b="1" i="1" dirty="0" smtClean="0">
                <a:solidFill>
                  <a:schemeClr val="bg1"/>
                </a:solidFill>
              </a:rPr>
              <a:t>16, </a:t>
            </a:r>
            <a:r>
              <a:rPr lang="en-US" sz="2000" b="1" i="1" dirty="0">
                <a:solidFill>
                  <a:schemeClr val="bg1"/>
                </a:solidFill>
              </a:rPr>
              <a:t>2010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pPr eaLnBrk="1" hangingPunct="1">
              <a:tabLst>
                <a:tab pos="174625" algn="l"/>
              </a:tabLst>
            </a:pPr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</a:t>
            </a:r>
            <a:r>
              <a:rPr lang="en-US" sz="2800" b="1" smtClean="0">
                <a:solidFill>
                  <a:schemeClr val="bg1"/>
                </a:solidFill>
                <a:latin typeface="Arial" charset="0"/>
                <a:cs typeface="Arial" charset="0"/>
              </a:rPr>
              <a:t> 3: Increased Global Demands for Skilled Workers…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609600" y="1447800"/>
          <a:ext cx="7696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Rectangle 16"/>
          <p:cNvSpPr/>
          <p:nvPr/>
        </p:nvSpPr>
        <p:spPr>
          <a:xfrm>
            <a:off x="152400" y="1828800"/>
            <a:ext cx="553998" cy="3429000"/>
          </a:xfrm>
          <a:prstGeom prst="rect">
            <a:avLst/>
          </a:prstGeom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Percent change</a:t>
            </a:r>
          </a:p>
        </p:txBody>
      </p:sp>
      <p:sp>
        <p:nvSpPr>
          <p:cNvPr id="16394" name="Rectangle 17"/>
          <p:cNvSpPr>
            <a:spLocks noChangeArrowheads="1"/>
          </p:cNvSpPr>
          <p:nvPr/>
        </p:nvSpPr>
        <p:spPr bwMode="auto">
          <a:xfrm>
            <a:off x="685800" y="914400"/>
            <a:ext cx="739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Tasks carried out by the American workforce 1960-2002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0" y="6211888"/>
            <a:ext cx="5410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 b="1">
                <a:solidFill>
                  <a:schemeClr val="bg1"/>
                </a:solidFill>
                <a:cs typeface="Arial" charset="0"/>
              </a:rPr>
              <a:t>Source: Author, Levy, and Murnane 2003. 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Graphic spid="9" grpId="0" uiExpand="1">
        <p:bldSub>
          <a:bldChart bld="series" animBg="0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-50800" y="558800"/>
          <a:ext cx="7747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marL="514350" indent="-514350" eaLnBrk="1" hangingPunct="1">
              <a:buFontTx/>
              <a:buNone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TextBox 23"/>
          <p:cNvSpPr txBox="1">
            <a:spLocks noChangeArrowheads="1"/>
          </p:cNvSpPr>
          <p:nvPr/>
        </p:nvSpPr>
        <p:spPr bwMode="auto">
          <a:xfrm>
            <a:off x="0" y="6611938"/>
            <a:ext cx="792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Georgetown University Center on Education and the Workforce, December 2009</a:t>
            </a:r>
            <a:endParaRPr lang="en-US" sz="1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Box 11"/>
          <p:cNvSpPr txBox="1">
            <a:spLocks noChangeArrowheads="1"/>
          </p:cNvSpPr>
          <p:nvPr/>
        </p:nvSpPr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solidFill>
                  <a:schemeClr val="bg1"/>
                </a:solidFill>
              </a:rPr>
              <a:t>There Is Growing Demand For An Increasingly Educated Workforce</a:t>
            </a:r>
          </a:p>
        </p:txBody>
      </p:sp>
      <p:sp>
        <p:nvSpPr>
          <p:cNvPr id="17418" name="TextBox 10"/>
          <p:cNvSpPr txBox="1">
            <a:spLocks noChangeArrowheads="1"/>
          </p:cNvSpPr>
          <p:nvPr/>
        </p:nvSpPr>
        <p:spPr bwMode="auto">
          <a:xfrm>
            <a:off x="990600" y="533400"/>
            <a:ext cx="5961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</a:rPr>
              <a:t>Workforce job requirements, by education level</a:t>
            </a:r>
          </a:p>
        </p:txBody>
      </p:sp>
      <p:sp>
        <p:nvSpPr>
          <p:cNvPr id="17419" name="TextBox 13"/>
          <p:cNvSpPr txBox="1">
            <a:spLocks noChangeArrowheads="1"/>
          </p:cNvSpPr>
          <p:nvPr/>
        </p:nvSpPr>
        <p:spPr bwMode="auto">
          <a:xfrm>
            <a:off x="1143000" y="5334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1973</a:t>
            </a:r>
          </a:p>
        </p:txBody>
      </p:sp>
      <p:sp>
        <p:nvSpPr>
          <p:cNvPr id="17420" name="TextBox 14"/>
          <p:cNvSpPr txBox="1">
            <a:spLocks noChangeArrowheads="1"/>
          </p:cNvSpPr>
          <p:nvPr/>
        </p:nvSpPr>
        <p:spPr bwMode="auto">
          <a:xfrm>
            <a:off x="3048000" y="5334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1992</a:t>
            </a:r>
          </a:p>
        </p:txBody>
      </p:sp>
      <p:sp>
        <p:nvSpPr>
          <p:cNvPr id="17421" name="TextBox 15"/>
          <p:cNvSpPr txBox="1">
            <a:spLocks noChangeArrowheads="1"/>
          </p:cNvSpPr>
          <p:nvPr/>
        </p:nvSpPr>
        <p:spPr bwMode="auto">
          <a:xfrm>
            <a:off x="4876800" y="5334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2007</a:t>
            </a:r>
          </a:p>
        </p:txBody>
      </p:sp>
      <p:sp>
        <p:nvSpPr>
          <p:cNvPr id="17422" name="TextBox 16"/>
          <p:cNvSpPr txBox="1">
            <a:spLocks noChangeArrowheads="1"/>
          </p:cNvSpPr>
          <p:nvPr/>
        </p:nvSpPr>
        <p:spPr bwMode="auto">
          <a:xfrm>
            <a:off x="6858000" y="5334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2018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72400" y="1066800"/>
            <a:ext cx="1371600" cy="58420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Graduate degree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7772400" y="3149600"/>
            <a:ext cx="1371600" cy="58420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Some college</a:t>
            </a:r>
            <a:endParaRPr lang="en-US" sz="16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1"/>
          <p:cNvSpPr txBox="1">
            <a:spLocks noChangeArrowheads="1"/>
          </p:cNvSpPr>
          <p:nvPr/>
        </p:nvSpPr>
        <p:spPr bwMode="auto">
          <a:xfrm>
            <a:off x="7772400" y="3886200"/>
            <a:ext cx="1371600" cy="584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000000"/>
                </a:solidFill>
                <a:cs typeface="Arial" charset="0"/>
              </a:rPr>
              <a:t>HS</a:t>
            </a:r>
          </a:p>
          <a:p>
            <a:pPr algn="ctr"/>
            <a:r>
              <a:rPr lang="en-US" sz="1600" b="1">
                <a:solidFill>
                  <a:srgbClr val="000000"/>
                </a:solidFill>
                <a:cs typeface="Arial" charset="0"/>
              </a:rPr>
              <a:t>diploma</a:t>
            </a:r>
          </a:p>
        </p:txBody>
      </p:sp>
      <p:sp>
        <p:nvSpPr>
          <p:cNvPr id="26" name="TextBox 21"/>
          <p:cNvSpPr txBox="1">
            <a:spLocks noChangeArrowheads="1"/>
          </p:cNvSpPr>
          <p:nvPr/>
        </p:nvSpPr>
        <p:spPr bwMode="auto">
          <a:xfrm>
            <a:off x="7772400" y="4597400"/>
            <a:ext cx="1371600" cy="584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000000"/>
                </a:solidFill>
                <a:cs typeface="Arial" charset="0"/>
              </a:rPr>
              <a:t>HS dropouts</a:t>
            </a:r>
          </a:p>
        </p:txBody>
      </p:sp>
      <p:sp>
        <p:nvSpPr>
          <p:cNvPr id="27" name="TextBox 21"/>
          <p:cNvSpPr txBox="1"/>
          <p:nvPr/>
        </p:nvSpPr>
        <p:spPr>
          <a:xfrm>
            <a:off x="7772400" y="2463800"/>
            <a:ext cx="1371600" cy="584200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Associate’s degree</a:t>
            </a:r>
            <a:endParaRPr lang="en-US" sz="16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2400" y="1752600"/>
            <a:ext cx="1371600" cy="584200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ysClr val="windowText" lastClr="000000"/>
                </a:solidFill>
              </a:rPr>
              <a:t>Bachelor’s degree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series" animBg="0"/>
        </p:bldSub>
      </p:bldGraphic>
      <p:bldP spid="23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2200" b="1" smtClean="0">
                <a:solidFill>
                  <a:schemeClr val="bg1"/>
                </a:solidFill>
                <a:latin typeface="Arial" charset="0"/>
                <a:cs typeface="Arial" charset="0"/>
              </a:rPr>
              <a:t>Opportunity…Provide Students With Access to Quality Learning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marL="514350" indent="-514350" eaLnBrk="1" hangingPunct="1">
              <a:buFontTx/>
              <a:buNone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6" name="Picture 8" descr="http://www.citruswhirlwind.com/wp-content/uploads/2009/03/hannah-rodgers-flv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8100" y="3276600"/>
            <a:ext cx="34163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 descr="http://www.ictgateshead.org/images/primary_3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066800"/>
            <a:ext cx="3822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33400" y="4038600"/>
            <a:ext cx="2971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Personalize instruction and make it more relevant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57800" y="1219200"/>
            <a:ext cx="3276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Improve access to courses that prepare students for college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685800" y="1295399"/>
            <a:ext cx="7772400" cy="48609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Launched in August 2010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Co-chaired by former Governors Jeb Bush of Florida and Bob Wise of West Virginia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Council’s goals are to identify and promote policies that promote technological innovations and spark transformational change in public education .</a:t>
            </a:r>
          </a:p>
        </p:txBody>
      </p:sp>
      <p:grpSp>
        <p:nvGrpSpPr>
          <p:cNvPr id="21507" name="Group 5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151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The Digital Learning Council</a:t>
            </a:r>
            <a:b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</a:br>
            <a:endParaRPr lang="en-US" sz="3000" b="1" kern="0" dirty="0">
              <a:solidFill>
                <a:schemeClr val="bg1"/>
              </a:solidFill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A diverse group of leaders representing:</a:t>
            </a:r>
          </a:p>
          <a:p>
            <a:r>
              <a:rPr lang="en-US" smtClean="0">
                <a:solidFill>
                  <a:schemeClr val="bg1"/>
                </a:solidFill>
              </a:rPr>
              <a:t>Education</a:t>
            </a:r>
          </a:p>
          <a:p>
            <a:r>
              <a:rPr lang="en-US" smtClean="0">
                <a:solidFill>
                  <a:schemeClr val="bg1"/>
                </a:solidFill>
              </a:rPr>
              <a:t>Government </a:t>
            </a:r>
          </a:p>
          <a:p>
            <a:r>
              <a:rPr lang="en-US" smtClean="0">
                <a:solidFill>
                  <a:schemeClr val="bg1"/>
                </a:solidFill>
              </a:rPr>
              <a:t>Philanthropy </a:t>
            </a:r>
          </a:p>
          <a:p>
            <a:r>
              <a:rPr lang="en-US" smtClean="0">
                <a:solidFill>
                  <a:schemeClr val="bg1"/>
                </a:solidFill>
              </a:rPr>
              <a:t>Technology</a:t>
            </a:r>
          </a:p>
          <a:p>
            <a:r>
              <a:rPr lang="en-US" smtClean="0">
                <a:solidFill>
                  <a:schemeClr val="bg1"/>
                </a:solidFill>
              </a:rPr>
              <a:t>Business </a:t>
            </a:r>
          </a:p>
          <a:p>
            <a:r>
              <a:rPr lang="en-US" smtClean="0">
                <a:solidFill>
                  <a:schemeClr val="bg1"/>
                </a:solidFill>
              </a:rPr>
              <a:t>Public Policy Think Tanks. </a:t>
            </a:r>
          </a:p>
          <a:p>
            <a:endParaRPr lang="en-US" smtClean="0"/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253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5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Who is the Digital Learning Council?</a:t>
            </a:r>
            <a:b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</a:br>
            <a:endParaRPr lang="en-US" sz="3000" b="1" kern="0" dirty="0">
              <a:solidFill>
                <a:schemeClr val="bg1"/>
              </a:solidFill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/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rgbClr val="FFFF00"/>
                </a:solidFill>
              </a:rPr>
              <a:t/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rgbClr val="FFFF00"/>
                </a:solidFill>
              </a:rPr>
              <a:t/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rgbClr val="FFFF00"/>
                </a:solidFill>
              </a:rPr>
              <a:t/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rgbClr val="FFFF00"/>
                </a:solidFill>
              </a:rPr>
              <a:t/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rgbClr val="FFFF00"/>
                </a:solidFill>
              </a:rPr>
              <a:t/>
            </a:r>
            <a:br>
              <a:rPr lang="en-US" smtClean="0">
                <a:solidFill>
                  <a:srgbClr val="FFFF00"/>
                </a:solidFill>
              </a:rPr>
            </a:br>
            <a:r>
              <a:rPr lang="en-US" smtClean="0">
                <a:solidFill>
                  <a:schemeClr val="bg1"/>
                </a:solidFill>
              </a:rPr>
              <a:t/>
            </a:r>
            <a:br>
              <a:rPr lang="en-US" smtClean="0">
                <a:solidFill>
                  <a:schemeClr val="bg1"/>
                </a:solidFill>
              </a:rPr>
            </a:br>
            <a:r>
              <a:rPr lang="en-US" smtClean="0">
                <a:solidFill>
                  <a:schemeClr val="bg1"/>
                </a:solidFill>
              </a:rPr>
              <a:t>Council members have been regularly meeting online to debate the best strategies for digital change in public education.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286000" y="29670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355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0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7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52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The DLC is Setting the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Online and virtual schools</a:t>
            </a:r>
          </a:p>
          <a:p>
            <a:r>
              <a:rPr lang="en-US" smtClean="0">
                <a:solidFill>
                  <a:srgbClr val="FFFFFF"/>
                </a:solidFill>
              </a:rPr>
              <a:t>Personalized learning</a:t>
            </a:r>
          </a:p>
          <a:p>
            <a:r>
              <a:rPr lang="en-US" smtClean="0">
                <a:solidFill>
                  <a:srgbClr val="FFFFFF"/>
                </a:solidFill>
              </a:rPr>
              <a:t>Blended learning</a:t>
            </a:r>
          </a:p>
          <a:p>
            <a:r>
              <a:rPr lang="en-US" smtClean="0">
                <a:solidFill>
                  <a:srgbClr val="FFFFFF"/>
                </a:solidFill>
              </a:rPr>
              <a:t>Social networking</a:t>
            </a:r>
          </a:p>
          <a:p>
            <a:r>
              <a:rPr lang="en-US" smtClean="0">
                <a:solidFill>
                  <a:srgbClr val="FFFFFF"/>
                </a:solidFill>
              </a:rPr>
              <a:t>The latest technological classroom tools</a:t>
            </a:r>
          </a:p>
          <a:p>
            <a:r>
              <a:rPr lang="en-US" smtClean="0">
                <a:solidFill>
                  <a:srgbClr val="FFFFFF"/>
                </a:solidFill>
              </a:rPr>
              <a:t>And many, many more.</a:t>
            </a:r>
          </a:p>
        </p:txBody>
      </p:sp>
      <p:grpSp>
        <p:nvGrpSpPr>
          <p:cNvPr id="24579" name="Group 4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4582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52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Types of Digital Learning Being Discussed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4114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Access for all students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Funding of innovative technology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Encouraging high quality digital content and instruction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Effectively utilizing providers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Promotion and giving students credit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best ways to provide accountability</a:t>
            </a:r>
          </a:p>
        </p:txBody>
      </p:sp>
      <p:grpSp>
        <p:nvGrpSpPr>
          <p:cNvPr id="25603" name="Group 4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560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7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Issues the Council Will Promote</a:t>
            </a:r>
            <a:b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</a:br>
            <a:endParaRPr lang="en-US" sz="3000" b="1" kern="0" dirty="0">
              <a:solidFill>
                <a:schemeClr val="bg1"/>
              </a:solidFill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688181" y="1295399"/>
            <a:ext cx="7772400" cy="48609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On December 1, 2010 in Washington, DC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Convened by Governor Jeb Bush and  Governor Bob Wise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Announce 10 elements to guide states on policies and best practices  to  promote high quality digital learning and turn educational challenges into opportunities.</a:t>
            </a:r>
          </a:p>
        </p:txBody>
      </p:sp>
      <p:grpSp>
        <p:nvGrpSpPr>
          <p:cNvPr id="26627" name="Group 4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663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52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 smtClean="0">
                <a:solidFill>
                  <a:schemeClr val="bg1"/>
                </a:solidFill>
                <a:ea typeface="+mj-ea"/>
                <a:cs typeface="Arial" charset="0"/>
              </a:rPr>
              <a:t>UPCOMING SUMMIT</a:t>
            </a:r>
            <a:endParaRPr lang="en-US" sz="3000" b="1" kern="0" dirty="0">
              <a:solidFill>
                <a:schemeClr val="bg1"/>
              </a:solidFill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Bold and transformational</a:t>
            </a:r>
          </a:p>
          <a:p>
            <a:r>
              <a:rPr lang="en-US" smtClean="0">
                <a:solidFill>
                  <a:srgbClr val="FFFFFF"/>
                </a:solidFill>
              </a:rPr>
              <a:t>Comprehensive by including all types of digital learning</a:t>
            </a:r>
          </a:p>
          <a:p>
            <a:r>
              <a:rPr lang="en-US" smtClean="0">
                <a:solidFill>
                  <a:srgbClr val="FFFFFF"/>
                </a:solidFill>
              </a:rPr>
              <a:t>State-focused towards laws and policies at that level that promote digital learning</a:t>
            </a:r>
          </a:p>
          <a:p>
            <a:r>
              <a:rPr lang="en-US" smtClean="0">
                <a:solidFill>
                  <a:srgbClr val="FFFFFF"/>
                </a:solidFill>
              </a:rPr>
              <a:t>The elements are all measurable</a:t>
            </a:r>
          </a:p>
          <a:p>
            <a:r>
              <a:rPr lang="en-US" smtClean="0">
                <a:solidFill>
                  <a:srgbClr val="FFFFFF"/>
                </a:solidFill>
              </a:rPr>
              <a:t>They form a long-term roadmap for states.</a:t>
            </a:r>
          </a:p>
        </p:txBody>
      </p:sp>
      <p:grpSp>
        <p:nvGrpSpPr>
          <p:cNvPr id="27651" name="Group 4"/>
          <p:cNvGrpSpPr>
            <a:grpSpLocks/>
          </p:cNvGrpSpPr>
          <p:nvPr/>
        </p:nvGrpSpPr>
        <p:grpSpPr bwMode="auto">
          <a:xfrm>
            <a:off x="0" y="6156325"/>
            <a:ext cx="9148763" cy="701675"/>
            <a:chOff x="0" y="6156325"/>
            <a:chExt cx="9148763" cy="701675"/>
          </a:xfrm>
        </p:grpSpPr>
        <p:pic>
          <p:nvPicPr>
            <p:cNvPr id="2765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172200"/>
              <a:ext cx="91487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5" name="Line 6"/>
            <p:cNvSpPr>
              <a:spLocks noChangeShapeType="1"/>
            </p:cNvSpPr>
            <p:nvPr/>
          </p:nvSpPr>
          <p:spPr bwMode="auto">
            <a:xfrm>
              <a:off x="0" y="6156325"/>
              <a:ext cx="9144000" cy="0"/>
            </a:xfrm>
            <a:prstGeom prst="line">
              <a:avLst/>
            </a:prstGeom>
            <a:noFill/>
            <a:ln w="25400">
              <a:solidFill>
                <a:srgbClr val="A3BD0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52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The Guiding Principles of the 10 Elements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Challenges in America’s K-12 Education System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990600"/>
            <a:ext cx="8458200" cy="50292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Three Looming Crises:</a:t>
            </a:r>
            <a:endParaRPr lang="en-US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Declining State Fiscal Revenues</a:t>
            </a:r>
          </a:p>
          <a:p>
            <a:pPr marL="514350" indent="-514350" eaLnBrk="1" hangingPunct="1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Mounting Teacher Shortages</a:t>
            </a:r>
          </a:p>
          <a:p>
            <a:pPr marL="514350" indent="-514350" eaLnBrk="1" hangingPunct="1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Increased Global Demands for Skilled Workers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819400" y="1143000"/>
            <a:ext cx="990600" cy="12954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8419" name="Text Box 14"/>
          <p:cNvSpPr txBox="1">
            <a:spLocks noChangeArrowheads="1"/>
          </p:cNvSpPr>
          <p:nvPr/>
        </p:nvSpPr>
        <p:spPr bwMode="auto">
          <a:xfrm>
            <a:off x="0" y="4953000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Times" pitchFamily="18" charset="0"/>
              </a:rPr>
              <a:t> </a:t>
            </a:r>
            <a:r>
              <a:rPr lang="en-US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Three out of every ten students do not graduate from high school. </a:t>
            </a:r>
          </a:p>
          <a:p>
            <a:pPr algn="ctr" eaLnBrk="0" hangingPunct="0">
              <a:spcBef>
                <a:spcPct val="50000"/>
              </a:spcBef>
            </a:pPr>
            <a:endParaRPr lang="en-US" sz="2000" b="1">
              <a:solidFill>
                <a:srgbClr val="FFFF00"/>
              </a:solidFill>
              <a:latin typeface="Times" pitchFamily="18" charset="0"/>
            </a:endParaRPr>
          </a:p>
        </p:txBody>
      </p:sp>
      <p:sp>
        <p:nvSpPr>
          <p:cNvPr id="28676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chemeClr val="accent1"/>
                </a:solidFill>
                <a:latin typeface="Arial" charset="0"/>
              </a:rPr>
              <a:t>The Challenge for the Nation</a:t>
            </a:r>
          </a:p>
        </p:txBody>
      </p:sp>
      <p:sp>
        <p:nvSpPr>
          <p:cNvPr id="28677" name="Line 27"/>
          <p:cNvSpPr>
            <a:spLocks noChangeShapeType="1"/>
          </p:cNvSpPr>
          <p:nvPr/>
        </p:nvSpPr>
        <p:spPr bwMode="auto">
          <a:xfrm>
            <a:off x="1588" y="6842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8678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Line 29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699" name="Picture 3" descr="0090_er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4950" y="11430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0017_ralpha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25750" y="1143000"/>
            <a:ext cx="985838" cy="1295400"/>
          </a:xfrm>
          <a:prstGeom prst="rect">
            <a:avLst/>
          </a:prstGeom>
          <a:solidFill>
            <a:schemeClr val="bg1"/>
          </a:solidFill>
          <a:ln w="38100">
            <a:noFill/>
            <a:prstDash val="dash"/>
            <a:miter lim="800000"/>
            <a:headEnd/>
            <a:tailEnd/>
          </a:ln>
        </p:spPr>
      </p:pic>
      <p:pic>
        <p:nvPicPr>
          <p:cNvPr id="28682" name="Picture 5" descr="0037_brittan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3124200"/>
            <a:ext cx="1003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6" descr="0050_trevo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3124200"/>
            <a:ext cx="1003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7" descr="0099_nichola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31242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0116_nichola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11430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9" descr="0079_damaru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38600" y="31242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 descr="0145_jacquelin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24600" y="11430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1" descr="0008_matthew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82750" y="1143000"/>
            <a:ext cx="984250" cy="1295400"/>
          </a:xfrm>
          <a:prstGeom prst="rect">
            <a:avLst/>
          </a:prstGeom>
          <a:noFill/>
          <a:ln w="12700">
            <a:noFill/>
            <a:prstDash val="sysDot"/>
            <a:miter lim="800000"/>
            <a:headEnd/>
            <a:tailEnd/>
          </a:ln>
        </p:spPr>
      </p:pic>
      <p:pic>
        <p:nvPicPr>
          <p:cNvPr id="188433" name="Picture 12" descr="0129_daniell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76400" y="3124200"/>
            <a:ext cx="990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0" name="Rectangle 7"/>
          <p:cNvSpPr>
            <a:spLocks noChangeArrowheads="1"/>
          </p:cNvSpPr>
          <p:nvPr/>
        </p:nvSpPr>
        <p:spPr bwMode="auto">
          <a:xfrm>
            <a:off x="0" y="6400800"/>
            <a:ext cx="777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bg1"/>
                </a:solidFill>
                <a:cs typeface="Arial" charset="0"/>
              </a:rPr>
              <a:t>Source: EPE 2007; Greene 2002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0" y="548640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About half of those who graduate are not college- and work-ready.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88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819400" y="1143000"/>
            <a:ext cx="990600" cy="12954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9699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bg1"/>
                </a:solidFill>
                <a:latin typeface="Arial" charset="0"/>
              </a:rPr>
              <a:t>The Choice:</a:t>
            </a:r>
          </a:p>
        </p:txBody>
      </p:sp>
      <p:sp>
        <p:nvSpPr>
          <p:cNvPr id="29700" name="Line 27"/>
          <p:cNvSpPr>
            <a:spLocks noChangeShapeType="1"/>
          </p:cNvSpPr>
          <p:nvPr/>
        </p:nvSpPr>
        <p:spPr bwMode="auto">
          <a:xfrm>
            <a:off x="1588" y="6842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701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Line 29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95400" y="1981200"/>
            <a:ext cx="693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="1" i="1">
                <a:solidFill>
                  <a:schemeClr val="bg1"/>
                </a:solidFill>
              </a:rPr>
              <a:t>Be boldly innovative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00300" y="3581400"/>
            <a:ext cx="480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</a:rPr>
              <a:t>Or badly irrelevant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819400" y="1143000"/>
            <a:ext cx="990600" cy="12954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en-US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9699" name="Picture 3" descr="0090_er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4950" y="12192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0017_ralpha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5750" y="1219200"/>
            <a:ext cx="985838" cy="1295400"/>
          </a:xfrm>
          <a:prstGeom prst="rect">
            <a:avLst/>
          </a:prstGeom>
          <a:solidFill>
            <a:schemeClr val="bg1"/>
          </a:solidFill>
          <a:ln w="38100">
            <a:noFill/>
            <a:prstDash val="dash"/>
            <a:miter lim="800000"/>
            <a:headEnd/>
            <a:tailEnd/>
          </a:ln>
        </p:spPr>
      </p:pic>
      <p:pic>
        <p:nvPicPr>
          <p:cNvPr id="30725" name="Picture 5" descr="0037_brittan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3200400"/>
            <a:ext cx="1003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6" name="Picture 6" descr="0050_trevo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3200400"/>
            <a:ext cx="1003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0099_nichola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32004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0116_nichola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12192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0079_damaru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8600" y="32004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 descr="0145_jacquelin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1219200"/>
            <a:ext cx="98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1" descr="0008_matthew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76400" y="1219200"/>
            <a:ext cx="984250" cy="1295400"/>
          </a:xfrm>
          <a:prstGeom prst="rect">
            <a:avLst/>
          </a:prstGeom>
          <a:noFill/>
          <a:ln w="12700">
            <a:noFill/>
            <a:prstDash val="sysDot"/>
            <a:miter lim="800000"/>
            <a:headEnd/>
            <a:tailEnd/>
          </a:ln>
        </p:spPr>
      </p:pic>
      <p:pic>
        <p:nvPicPr>
          <p:cNvPr id="30732" name="Picture 12" descr="0129_daniell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76400" y="3200400"/>
            <a:ext cx="990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3" name="Line 27"/>
          <p:cNvSpPr>
            <a:spLocks noChangeShapeType="1"/>
          </p:cNvSpPr>
          <p:nvPr/>
        </p:nvSpPr>
        <p:spPr bwMode="auto">
          <a:xfrm>
            <a:off x="1588" y="6842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34" name="Picture 2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5" name="Line 29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533400" y="1143000"/>
            <a:ext cx="81534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Governor Bob Wise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Alliance for Excellent Education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www.all4ed.org</a:t>
            </a:r>
          </a:p>
          <a:p>
            <a:pPr algn="ctr">
              <a:defRPr/>
            </a:pPr>
            <a:endParaRPr lang="en-US" sz="2400" dirty="0"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Governor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Jeb Bush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Foundation </a:t>
            </a:r>
            <a:r>
              <a:rPr lang="en-US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Excellence</a:t>
            </a:r>
          </a:p>
          <a:p>
            <a:pPr algn="ctr">
              <a:defRPr/>
            </a:pPr>
            <a:r>
              <a:rPr lang="en-US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Education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www.excelined.org</a:t>
            </a:r>
            <a:endParaRPr lang="en-US" sz="2400" dirty="0">
              <a:solidFill>
                <a:srgbClr val="FFFFFF"/>
              </a:solidFill>
            </a:endParaRPr>
          </a:p>
          <a:p>
            <a:pPr algn="ctr">
              <a:defRPr/>
            </a:pPr>
            <a:endParaRPr lang="en-US" sz="2400" dirty="0"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en-US" sz="240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Line 6"/>
          <p:cNvSpPr>
            <a:spLocks noChangeShapeType="1"/>
          </p:cNvSpPr>
          <p:nvPr/>
        </p:nvSpPr>
        <p:spPr bwMode="auto">
          <a:xfrm>
            <a:off x="0" y="6842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227013" y="109538"/>
            <a:ext cx="86836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5125" name="Line 30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Title 1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</a:t>
            </a:r>
            <a:r>
              <a:rPr lang="en-US" sz="2800" b="1" smtClean="0">
                <a:solidFill>
                  <a:schemeClr val="bg1"/>
                </a:solidFill>
                <a:latin typeface="Arial" charset="0"/>
                <a:cs typeface="Arial" charset="0"/>
              </a:rPr>
              <a:t> 1. Declining State Fiscal Revenues…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0" y="685800"/>
            <a:ext cx="9144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spcBef>
                <a:spcPts val="2000"/>
              </a:spcBef>
            </a:pP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30" name="TextBox 13"/>
          <p:cNvSpPr txBox="1">
            <a:spLocks noChangeArrowheads="1"/>
          </p:cNvSpPr>
          <p:nvPr/>
        </p:nvSpPr>
        <p:spPr bwMode="auto">
          <a:xfrm>
            <a:off x="0" y="6172200"/>
            <a:ext cx="83058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Source: Boyd, Donald J. </a:t>
            </a:r>
            <a:r>
              <a:rPr lang="en-US" sz="1000" i="1">
                <a:solidFill>
                  <a:schemeClr val="bg1"/>
                </a:solidFill>
              </a:rPr>
              <a:t>What Will Happen to State Budgets When the Money Runs Out?</a:t>
            </a:r>
            <a:r>
              <a:rPr lang="en-US" sz="1000">
                <a:solidFill>
                  <a:schemeClr val="bg1"/>
                </a:solidFill>
              </a:rPr>
              <a:t> Issue brief. The Nelson A. Rockefeller Institute of Government, 19 Feb. 2009. Web. 1 Oct. 2009. &lt;http://www.rockinst.org/pdf/government_finance/2009-02-19-What_Will_Happen_to.pdf&gt;.</a:t>
            </a:r>
          </a:p>
          <a:p>
            <a:endParaRPr lang="en-US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</p:nvPr>
        </p:nvGraphicFramePr>
        <p:xfrm>
          <a:off x="0" y="838200"/>
          <a:ext cx="89916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95400" y="2819400"/>
            <a:ext cx="716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2005      2006      2007      2008       2009      2010       2011      2012     2013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Chart bld="series"/>
        </p:bldSub>
      </p:bldGraphic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>
                <a:solidFill>
                  <a:srgbClr val="FFFF00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In FY2009, general fund expenditures were $657.9 billion. </a:t>
            </a:r>
          </a:p>
          <a:p>
            <a:pPr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 	In FY 2010, general fund expenditures were $612.9 billion.</a:t>
            </a:r>
          </a:p>
          <a:p>
            <a:pPr>
              <a:buFontTx/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en-US" sz="1200" dirty="0" smtClean="0"/>
              <a:t>         </a:t>
            </a:r>
            <a:r>
              <a:rPr lang="en-US" sz="1200" dirty="0" smtClean="0">
                <a:solidFill>
                  <a:srgbClr val="FFFFFF"/>
                </a:solidFill>
              </a:rPr>
              <a:t>The Fiscal Survey of the States, June 2010; National Association of State Budget Officers and the National Governors Association.</a:t>
            </a:r>
          </a:p>
          <a:p>
            <a:pPr>
              <a:buFontTx/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/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States</a:t>
            </a:r>
            <a:r>
              <a:rPr lang="en-US" sz="3200" b="1" kern="0" dirty="0">
                <a:solidFill>
                  <a:schemeClr val="bg1"/>
                </a:solidFill>
                <a:ea typeface="+mj-ea"/>
                <a:cs typeface="Arial" charset="0"/>
              </a:rPr>
              <a:t> </a:t>
            </a:r>
            <a:r>
              <a:rPr lang="en-US" sz="3000" b="1" kern="0" dirty="0">
                <a:solidFill>
                  <a:schemeClr val="bg1"/>
                </a:solidFill>
                <a:ea typeface="+mj-ea"/>
                <a:cs typeface="Arial" charset="0"/>
              </a:rPr>
              <a:t>Have</a:t>
            </a:r>
            <a:r>
              <a:rPr lang="en-US" sz="3200" b="1" kern="0" dirty="0">
                <a:solidFill>
                  <a:schemeClr val="bg1"/>
                </a:solidFill>
                <a:ea typeface="+mj-ea"/>
                <a:cs typeface="Arial" charset="0"/>
              </a:rPr>
              <a:t> Drastically Reduced Spending</a:t>
            </a:r>
            <a:endParaRPr lang="en-US" sz="2400" b="1" kern="0" dirty="0">
              <a:solidFill>
                <a:schemeClr val="bg1"/>
              </a:solidFill>
              <a:ea typeface="+mj-ea"/>
              <a:cs typeface="Arial" charset="0"/>
            </a:endParaRPr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uiExpand="1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Example: Online Learning in Wisconsin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marL="514350" indent="-514350" eaLnBrk="1" hangingPunct="1">
              <a:buFontTx/>
              <a:buNone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		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			</a:t>
            </a:r>
          </a:p>
        </p:txBody>
      </p:sp>
      <p:sp>
        <p:nvSpPr>
          <p:cNvPr id="9220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66600" name="Picture 8" descr="C:\Documents and Settings\rpickens\Local Settings\Temporary Internet Files\Content.IE5\19AQUW0S\MCj040843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9" y="1763878"/>
            <a:ext cx="367250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6601" name="Picture 9" descr="C:\Documents and Settings\rpickens\Local Settings\Temporary Internet Files\Content.IE5\19AQUW0S\MCj0408464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200400"/>
            <a:ext cx="20828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447800" y="762000"/>
            <a:ext cx="63246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Per Pupil Cost of Schooling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3400" y="4278313"/>
            <a:ext cx="320040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Traditional System: National Average = $10,000</a:t>
            </a:r>
          </a:p>
          <a:p>
            <a:endParaRPr lang="en-US"/>
          </a:p>
        </p:txBody>
      </p:sp>
      <p:sp>
        <p:nvSpPr>
          <p:cNvPr id="9228" name="TextBox 24"/>
          <p:cNvSpPr txBox="1">
            <a:spLocks noChangeArrowheads="1"/>
          </p:cNvSpPr>
          <p:nvPr/>
        </p:nvSpPr>
        <p:spPr bwMode="auto">
          <a:xfrm>
            <a:off x="7467600" y="213360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943600" y="1752600"/>
            <a:ext cx="2895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Wisconsin's Virtual System = $6,500</a:t>
            </a:r>
            <a:endParaRPr lang="en-US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 2: Mounting Teacher Shortages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2019300" y="1524000"/>
          <a:ext cx="5105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249" name="TextBox 11"/>
          <p:cNvSpPr txBox="1">
            <a:spLocks noChangeArrowheads="1"/>
          </p:cNvSpPr>
          <p:nvPr/>
        </p:nvSpPr>
        <p:spPr bwMode="auto">
          <a:xfrm>
            <a:off x="0" y="6303963"/>
            <a:ext cx="769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Source: National Center for Education Statistics, </a:t>
            </a:r>
            <a:r>
              <a:rPr lang="en-US" sz="1000" i="1">
                <a:solidFill>
                  <a:schemeClr val="bg1"/>
                </a:solidFill>
              </a:rPr>
              <a:t>Projections of Education Statistics to 2017 </a:t>
            </a:r>
            <a:r>
              <a:rPr lang="en-US" sz="1000">
                <a:solidFill>
                  <a:schemeClr val="bg1"/>
                </a:solidFill>
              </a:rPr>
              <a:t>(NCES 2008-078) (Washington, DC: U.S. Department of Education, September 2008).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152400" y="762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000" b="1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The nation faces a supply issue…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t="6796"/>
          <a:stretch>
            <a:fillRect/>
          </a:stretch>
        </p:blipFill>
        <p:spPr bwMode="auto">
          <a:xfrm>
            <a:off x="0" y="12192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562600" y="1447800"/>
            <a:ext cx="3581400" cy="12001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1987-88 the typical teacher had 15 years of experience. 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 2: Mounting Teacher Shortages…</a:t>
            </a:r>
          </a:p>
        </p:txBody>
      </p:sp>
      <p:sp>
        <p:nvSpPr>
          <p:cNvPr id="11269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12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TextBox 11"/>
          <p:cNvSpPr txBox="1">
            <a:spLocks noChangeArrowheads="1"/>
          </p:cNvSpPr>
          <p:nvPr/>
        </p:nvSpPr>
        <p:spPr bwMode="auto">
          <a:xfrm>
            <a:off x="0" y="6303963"/>
            <a:ext cx="7696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Source: National Center for Education Statistics, </a:t>
            </a:r>
            <a:r>
              <a:rPr lang="en-US" sz="1000" i="1">
                <a:solidFill>
                  <a:schemeClr val="bg1"/>
                </a:solidFill>
              </a:rPr>
              <a:t>Projections of Education Statistics to 2017 </a:t>
            </a:r>
            <a:r>
              <a:rPr lang="en-US" sz="1000">
                <a:solidFill>
                  <a:schemeClr val="bg1"/>
                </a:solidFill>
              </a:rPr>
              <a:t>(NCES 2008-078) (Washington, DC: U.S. Department of Education, September 2008); K. Smith, National Commission on Teaching and America’s Future. Presentation to Arkansas AACTE-NEA Meeting, May 14, 2009.</a:t>
            </a:r>
          </a:p>
        </p:txBody>
      </p:sp>
      <p:sp>
        <p:nvSpPr>
          <p:cNvPr id="11274" name="TextBox 15"/>
          <p:cNvSpPr txBox="1">
            <a:spLocks noChangeArrowheads="1"/>
          </p:cNvSpPr>
          <p:nvPr/>
        </p:nvSpPr>
        <p:spPr bwMode="auto">
          <a:xfrm>
            <a:off x="76200" y="6096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There is a significant drop in experience in the classroom.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09800" y="3810000"/>
            <a:ext cx="2133600" cy="2286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t="6349"/>
          <a:stretch>
            <a:fillRect/>
          </a:stretch>
        </p:blipFill>
        <p:spPr bwMode="auto">
          <a:xfrm>
            <a:off x="0" y="12954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16"/>
          <p:cNvSpPr txBox="1">
            <a:spLocks noChangeArrowheads="1"/>
          </p:cNvSpPr>
          <p:nvPr/>
        </p:nvSpPr>
        <p:spPr bwMode="auto">
          <a:xfrm>
            <a:off x="5562600" y="1447800"/>
            <a:ext cx="3581400" cy="12001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2007-08 the typical teacher had just 1 to 2 years of experience. 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Challenge 2: Mounting Teacher Shortages…</a:t>
            </a:r>
          </a:p>
        </p:txBody>
      </p:sp>
      <p:sp>
        <p:nvSpPr>
          <p:cNvPr id="12293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22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0" y="6303963"/>
            <a:ext cx="7696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Source: National Center for Education Statistics, </a:t>
            </a:r>
            <a:r>
              <a:rPr lang="en-US" sz="1000" i="1">
                <a:solidFill>
                  <a:schemeClr val="bg1"/>
                </a:solidFill>
              </a:rPr>
              <a:t>Projections of Education Statistics to 2017 </a:t>
            </a:r>
            <a:r>
              <a:rPr lang="en-US" sz="1000">
                <a:solidFill>
                  <a:schemeClr val="bg1"/>
                </a:solidFill>
              </a:rPr>
              <a:t>(NCES 2008-078) (Washington, DC: U.S. Department of Education, September 2008); K. Smith, National Commission on Teaching and America’s Future. Presentation to Arkansas AACTE-NEA Meeting, May 14, 2009.</a:t>
            </a:r>
          </a:p>
        </p:txBody>
      </p:sp>
      <p:sp>
        <p:nvSpPr>
          <p:cNvPr id="12298" name="TextBox 15"/>
          <p:cNvSpPr txBox="1">
            <a:spLocks noChangeArrowheads="1"/>
          </p:cNvSpPr>
          <p:nvPr/>
        </p:nvSpPr>
        <p:spPr bwMode="auto">
          <a:xfrm>
            <a:off x="76200" y="609600"/>
            <a:ext cx="891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There is a significant drop in experience in the classroom.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1000" y="2971800"/>
            <a:ext cx="2133600" cy="3124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…and Finding the Right Teachers</a:t>
            </a:r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3340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>
            <a:off x="6350" y="61690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25400">
            <a:solidFill>
              <a:srgbClr val="FF85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2200"/>
            <a:ext cx="91487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Line 6"/>
          <p:cNvSpPr>
            <a:spLocks noChangeShapeType="1"/>
          </p:cNvSpPr>
          <p:nvPr/>
        </p:nvSpPr>
        <p:spPr bwMode="auto">
          <a:xfrm>
            <a:off x="0" y="6156325"/>
            <a:ext cx="9144000" cy="0"/>
          </a:xfrm>
          <a:prstGeom prst="line">
            <a:avLst/>
          </a:prstGeom>
          <a:noFill/>
          <a:ln w="25400">
            <a:solidFill>
              <a:srgbClr val="A3BD0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4274" name="Picture 2" descr="C:\Documents and Settings\lpinkus\Local Settings\Temporary Internet Files\Content.IE5\Y76TMYJI\MC90018959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990600"/>
            <a:ext cx="3822700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4495800"/>
            <a:ext cx="4572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440 high schools</a:t>
            </a:r>
          </a:p>
          <a:p>
            <a:pPr algn="ctr"/>
            <a:endParaRPr lang="en-US" sz="32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334000" y="4267200"/>
            <a:ext cx="31321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88 qualified physics teachers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048000" y="4419600"/>
            <a:ext cx="31321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endParaRPr lang="en-US" sz="5400" b="1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Times"/>
      <a:ea typeface=""/>
      <a:cs typeface=""/>
    </a:majorFont>
    <a:minorFont>
      <a:latin typeface="Tim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9847</TotalTime>
  <Words>1394</Words>
  <Application>Microsoft Office PowerPoint</Application>
  <PresentationFormat>On-screen Show (4:3)</PresentationFormat>
  <Paragraphs>238</Paragraphs>
  <Slides>23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Blank Presentation</vt:lpstr>
      <vt:lpstr>1_Blank Presentation</vt:lpstr>
      <vt:lpstr>The Online Learning Imperative and an Update on the Digital Learning Council</vt:lpstr>
      <vt:lpstr>Challenges in America’s K-12 Education System</vt:lpstr>
      <vt:lpstr>Challenge 1. Declining State Fiscal Revenues…</vt:lpstr>
      <vt:lpstr>Slide 4</vt:lpstr>
      <vt:lpstr>Example: Online Learning in Wisconsin</vt:lpstr>
      <vt:lpstr>Challenge 2: Mounting Teacher Shortages</vt:lpstr>
      <vt:lpstr>Challenge 2: Mounting Teacher Shortages…</vt:lpstr>
      <vt:lpstr>Challenge 2: Mounting Teacher Shortages…</vt:lpstr>
      <vt:lpstr>…and Finding the Right Teachers</vt:lpstr>
      <vt:lpstr>Challenge 3: Increased Global Demands for Skilled Workers…</vt:lpstr>
      <vt:lpstr>Slide 11</vt:lpstr>
      <vt:lpstr>Opportunity…Provide Students With Access to Quality Learning</vt:lpstr>
      <vt:lpstr>Slide 13</vt:lpstr>
      <vt:lpstr>Slide 14</vt:lpstr>
      <vt:lpstr>       Council members have been regularly meeting online to debate the best strategies for digital change in public education.</vt:lpstr>
      <vt:lpstr>Slide 16</vt:lpstr>
      <vt:lpstr>Slide 17</vt:lpstr>
      <vt:lpstr>Slide 18</vt:lpstr>
      <vt:lpstr>Slide 19</vt:lpstr>
      <vt:lpstr>The Challenge for the Nation</vt:lpstr>
      <vt:lpstr>The Choice:</vt:lpstr>
      <vt:lpstr>Slide 22</vt:lpstr>
      <vt:lpstr>Slide 23</vt:lpstr>
    </vt:vector>
  </TitlesOfParts>
  <Company>AEE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lpinkus</dc:creator>
  <cp:lastModifiedBy>Matt Wicks</cp:lastModifiedBy>
  <cp:revision>795</cp:revision>
  <dcterms:created xsi:type="dcterms:W3CDTF">2008-02-06T23:11:52Z</dcterms:created>
  <dcterms:modified xsi:type="dcterms:W3CDTF">2010-11-18T14:20:19Z</dcterms:modified>
</cp:coreProperties>
</file>